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56" r:id="rId2"/>
    <p:sldId id="271" r:id="rId3"/>
    <p:sldId id="279" r:id="rId4"/>
    <p:sldId id="281" r:id="rId5"/>
    <p:sldId id="283" r:id="rId6"/>
    <p:sldId id="28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</p14:sldIdLst>
        </p14:section>
        <p14:section name="Project" id="{B9B51309-D148-4332-87C2-07BE32FBCA3B}">
          <p14:sldIdLst>
            <p14:sldId id="271"/>
            <p14:sldId id="279"/>
            <p14:sldId id="281"/>
            <p14:sldId id="283"/>
          </p14:sldIdLst>
        </p14:section>
        <p14:section name="Learn More" id="{2CC34DB2-6590-42C0-AD4B-A04C6060184E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89568" autoAdjust="0"/>
  </p:normalViewPr>
  <p:slideViewPr>
    <p:cSldViewPr snapToGrid="0">
      <p:cViewPr varScale="1">
        <p:scale>
          <a:sx n="80" d="100"/>
          <a:sy n="80" d="100"/>
        </p:scale>
        <p:origin x="97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2784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baseline="0" dirty="0"/>
              <a:t>Slide Show mode, select the arrows to visit links.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78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bs-Latn-BA" sz="4800" dirty="0">
                <a:solidFill>
                  <a:schemeClr val="bg1"/>
                </a:solidFill>
              </a:rPr>
              <a:t>GUI Controlled LED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38200" y="2507803"/>
            <a:ext cx="2270352" cy="618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s-Latn-BA" sz="2400" dirty="0">
                <a:solidFill>
                  <a:schemeClr val="bg1"/>
                </a:solidFill>
                <a:latin typeface="+mj-lt"/>
              </a:rPr>
              <a:t>Ahmed Krdžalić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s-Latn-BA" dirty="0">
                <a:latin typeface="Segoe UI Light" panose="020B0502040204020203" pitchFamily="34" charset="0"/>
                <a:cs typeface="Segoe UI Light" panose="020B0502040204020203" pitchFamily="34" charset="0"/>
              </a:rPr>
              <a:t>Hardware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661926" y="2102223"/>
            <a:ext cx="4321704" cy="387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bs-Latn-BA" sz="2400" dirty="0"/>
              <a:t>LED</a:t>
            </a:r>
          </a:p>
          <a:p>
            <a:r>
              <a:rPr lang="bs-Latn-BA" sz="2400" dirty="0"/>
              <a:t>Potentiometer</a:t>
            </a:r>
          </a:p>
          <a:p>
            <a:r>
              <a:rPr lang="bs-Latn-BA" sz="2400" dirty="0"/>
              <a:t>Wiring</a:t>
            </a:r>
          </a:p>
          <a:p>
            <a:r>
              <a:rPr lang="bs-Latn-BA" sz="2400" dirty="0"/>
              <a:t>Resistor</a:t>
            </a:r>
          </a:p>
          <a:p>
            <a:r>
              <a:rPr lang="bs-Latn-BA" sz="2400" dirty="0"/>
              <a:t>Arduino UNO</a:t>
            </a:r>
          </a:p>
          <a:p>
            <a:r>
              <a:rPr lang="bs-Latn-BA" sz="2400" dirty="0"/>
              <a:t>USB cable</a:t>
            </a:r>
          </a:p>
          <a:p>
            <a:r>
              <a:rPr lang="bs-Latn-BA" sz="2400" dirty="0"/>
              <a:t>board.</a:t>
            </a:r>
            <a:endParaRPr lang="bs-Latn-BA" dirty="0"/>
          </a:p>
        </p:txBody>
      </p:sp>
      <p:pic>
        <p:nvPicPr>
          <p:cNvPr id="3" name="Picture 2" descr="A circuit board&#10;&#10;Description automatically generated">
            <a:extLst>
              <a:ext uri="{FF2B5EF4-FFF2-40B4-BE49-F238E27FC236}">
                <a16:creationId xmlns:a16="http://schemas.microsoft.com/office/drawing/2014/main" id="{8540A848-412B-43D9-9CE6-BE3E4D4183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03" b="10057"/>
          <a:stretch/>
        </p:blipFill>
        <p:spPr>
          <a:xfrm rot="16200000">
            <a:off x="5981608" y="1311442"/>
            <a:ext cx="5143500" cy="51947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s-Latn-BA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Software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8" name="Group 17" descr="Small circle with number 1 inside  indicating step 1"/>
          <p:cNvGrpSpPr/>
          <p:nvPr/>
        </p:nvGrpSpPr>
        <p:grpSpPr bwMode="blackWhite">
          <a:xfrm>
            <a:off x="549534" y="1429455"/>
            <a:ext cx="558179" cy="409838"/>
            <a:chOff x="6953426" y="711274"/>
            <a:chExt cx="558179" cy="409838"/>
          </a:xfrm>
        </p:grpSpPr>
        <p:sp>
          <p:nvSpPr>
            <p:cNvPr id="19" name="Oval 18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 descr="Number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1" name="Content Placeholder 17"/>
          <p:cNvSpPr txBox="1">
            <a:spLocks/>
          </p:cNvSpPr>
          <p:nvPr/>
        </p:nvSpPr>
        <p:spPr>
          <a:xfrm>
            <a:off x="1093717" y="1514835"/>
            <a:ext cx="4585731" cy="596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r>
              <a:rPr lang="bs-Latn-BA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Arduino sketch</a:t>
            </a:r>
            <a:endParaRPr lang="en-US" sz="2800" dirty="0">
              <a:solidFill>
                <a:prstClr val="black">
                  <a:lumMod val="75000"/>
                  <a:lumOff val="25000"/>
                </a:prstClr>
              </a:solidFill>
              <a:cs typeface="Segoe UI"/>
            </a:endParaRPr>
          </a:p>
        </p:txBody>
      </p:sp>
      <p:sp>
        <p:nvSpPr>
          <p:cNvPr id="26" name="Content Placeholder 4">
            <a:extLst>
              <a:ext uri="{FF2B5EF4-FFF2-40B4-BE49-F238E27FC236}">
                <a16:creationId xmlns:a16="http://schemas.microsoft.com/office/drawing/2014/main" id="{9BDE34B7-2097-4B68-9466-D9753F560AE3}"/>
              </a:ext>
            </a:extLst>
          </p:cNvPr>
          <p:cNvSpPr txBox="1">
            <a:spLocks/>
          </p:cNvSpPr>
          <p:nvPr/>
        </p:nvSpPr>
        <p:spPr>
          <a:xfrm>
            <a:off x="521207" y="1952676"/>
            <a:ext cx="4413626" cy="3978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0"/>
              </a:lnSpc>
              <a:spcAft>
                <a:spcPts val="2000"/>
              </a:spcAft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2D20C9E-EED5-4FCB-8202-70F613C3E1A2}"/>
              </a:ext>
            </a:extLst>
          </p:cNvPr>
          <p:cNvSpPr/>
          <p:nvPr/>
        </p:nvSpPr>
        <p:spPr>
          <a:xfrm>
            <a:off x="539081" y="1896196"/>
            <a:ext cx="484656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s-Latn-BA" sz="1200" dirty="0"/>
              <a:t>#define led 3</a:t>
            </a:r>
          </a:p>
          <a:p>
            <a:r>
              <a:rPr lang="bs-Latn-BA" sz="1200" dirty="0"/>
              <a:t>#define knob A0</a:t>
            </a:r>
          </a:p>
          <a:p>
            <a:r>
              <a:rPr lang="bs-Latn-BA" sz="1200" dirty="0"/>
              <a:t>char serialData;</a:t>
            </a:r>
          </a:p>
          <a:p>
            <a:r>
              <a:rPr lang="bs-Latn-BA" sz="1200" dirty="0"/>
              <a:t>bool onoff = false;</a:t>
            </a:r>
          </a:p>
          <a:p>
            <a:r>
              <a:rPr lang="bs-Latn-BA" sz="1200" dirty="0"/>
              <a:t>int options;</a:t>
            </a:r>
          </a:p>
          <a:p>
            <a:endParaRPr lang="bs-Latn-BA" sz="1200" dirty="0"/>
          </a:p>
          <a:p>
            <a:r>
              <a:rPr lang="bs-Latn-BA" sz="1200" dirty="0"/>
              <a:t>void setup() {</a:t>
            </a:r>
          </a:p>
          <a:p>
            <a:r>
              <a:rPr lang="bs-Latn-BA" sz="1200" dirty="0"/>
              <a:t>  pinMode(led, OUTPUT);</a:t>
            </a:r>
          </a:p>
          <a:p>
            <a:r>
              <a:rPr lang="bs-Latn-BA" sz="1200" dirty="0"/>
              <a:t>  Serial.begin(9600);</a:t>
            </a:r>
          </a:p>
          <a:p>
            <a:r>
              <a:rPr lang="bs-Latn-BA" sz="1200" dirty="0"/>
              <a:t>  options = 1;</a:t>
            </a:r>
          </a:p>
          <a:p>
            <a:r>
              <a:rPr lang="bs-Latn-BA" sz="1200" dirty="0"/>
              <a:t>}</a:t>
            </a:r>
          </a:p>
          <a:p>
            <a:endParaRPr lang="bs-Latn-BA" sz="1200" dirty="0"/>
          </a:p>
          <a:p>
            <a:r>
              <a:rPr lang="bs-Latn-BA" sz="1200" dirty="0"/>
              <a:t>void loop() {</a:t>
            </a:r>
          </a:p>
          <a:p>
            <a:r>
              <a:rPr lang="bs-Latn-BA" sz="1200" dirty="0"/>
              <a:t>  if(Serial.available() &gt; 0){</a:t>
            </a:r>
          </a:p>
          <a:p>
            <a:r>
              <a:rPr lang="bs-Latn-BA" sz="1200" dirty="0"/>
              <a:t>    serialData = Serial.read();</a:t>
            </a:r>
          </a:p>
          <a:p>
            <a:r>
              <a:rPr lang="bs-Latn-BA" sz="1200" dirty="0"/>
              <a:t>    if(serialData == '1'){</a:t>
            </a:r>
          </a:p>
          <a:p>
            <a:r>
              <a:rPr lang="bs-Latn-BA" sz="1200" dirty="0"/>
              <a:t>      onoff = true;</a:t>
            </a:r>
          </a:p>
          <a:p>
            <a:r>
              <a:rPr lang="bs-Latn-BA" sz="1200" dirty="0"/>
              <a:t>      }</a:t>
            </a:r>
          </a:p>
          <a:p>
            <a:r>
              <a:rPr lang="bs-Latn-BA" sz="1200" dirty="0"/>
              <a:t>    else if(serialData == '0'){</a:t>
            </a:r>
          </a:p>
          <a:p>
            <a:r>
              <a:rPr lang="bs-Latn-BA" sz="1200" dirty="0"/>
              <a:t>      onoff = false;</a:t>
            </a:r>
          </a:p>
          <a:p>
            <a:r>
              <a:rPr lang="bs-Latn-BA" sz="1200" dirty="0"/>
              <a:t>      }</a:t>
            </a:r>
          </a:p>
          <a:p>
            <a:r>
              <a:rPr lang="bs-Latn-BA" sz="1200" dirty="0"/>
              <a:t>    else if(serialData == 'a'){options = 1;}</a:t>
            </a:r>
          </a:p>
          <a:p>
            <a:r>
              <a:rPr lang="bs-Latn-BA" sz="1200" dirty="0"/>
              <a:t>    else if(serialData == 'b'){options = 2;}</a:t>
            </a:r>
          </a:p>
          <a:p>
            <a:r>
              <a:rPr lang="bs-Latn-BA" sz="1200" dirty="0"/>
              <a:t>    else if(serialData == 'c'){options = 3;}</a:t>
            </a:r>
          </a:p>
          <a:p>
            <a:r>
              <a:rPr lang="bs-Latn-BA" sz="1200" dirty="0"/>
              <a:t>  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61706E-6B05-4E43-A949-013CEFB24501}"/>
              </a:ext>
            </a:extLst>
          </p:cNvPr>
          <p:cNvSpPr/>
          <p:nvPr/>
        </p:nvSpPr>
        <p:spPr>
          <a:xfrm>
            <a:off x="5720885" y="1358409"/>
            <a:ext cx="6096000" cy="526297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bs-Latn-BA" sz="1400" dirty="0"/>
              <a:t>if(onoff){</a:t>
            </a:r>
          </a:p>
          <a:p>
            <a:r>
              <a:rPr lang="bs-Latn-BA" sz="1400" dirty="0"/>
              <a:t>    if(options == 1){</a:t>
            </a:r>
          </a:p>
          <a:p>
            <a:r>
              <a:rPr lang="bs-Latn-BA" sz="1400" dirty="0"/>
              <a:t>      int val = analogRead(knob);</a:t>
            </a:r>
          </a:p>
          <a:p>
            <a:r>
              <a:rPr lang="bs-Latn-BA" sz="1400" dirty="0"/>
              <a:t>      Serial.println(String(val));</a:t>
            </a:r>
          </a:p>
          <a:p>
            <a:r>
              <a:rPr lang="bs-Latn-BA" sz="1400" dirty="0"/>
              <a:t>      val = map(val, 1, 1024, 1, 255);</a:t>
            </a:r>
          </a:p>
          <a:p>
            <a:r>
              <a:rPr lang="bs-Latn-BA" sz="1400" dirty="0"/>
              <a:t>      analogWrite(led, val);</a:t>
            </a:r>
          </a:p>
          <a:p>
            <a:r>
              <a:rPr lang="bs-Latn-BA" sz="1400" dirty="0"/>
              <a:t>      delay(100); </a:t>
            </a:r>
          </a:p>
          <a:p>
            <a:r>
              <a:rPr lang="bs-Latn-BA" sz="1400" dirty="0"/>
              <a:t>      }</a:t>
            </a:r>
          </a:p>
          <a:p>
            <a:r>
              <a:rPr lang="bs-Latn-BA" sz="1400" dirty="0"/>
              <a:t>    else if(options == 2){</a:t>
            </a:r>
          </a:p>
          <a:p>
            <a:r>
              <a:rPr lang="bs-Latn-BA" sz="1400" dirty="0"/>
              <a:t>      analogWrite(led, 254);</a:t>
            </a:r>
          </a:p>
          <a:p>
            <a:r>
              <a:rPr lang="bs-Latn-BA" sz="1400" dirty="0"/>
              <a:t>      delay(100);</a:t>
            </a:r>
          </a:p>
          <a:p>
            <a:r>
              <a:rPr lang="bs-Latn-BA" sz="1400" dirty="0"/>
              <a:t>      analogWrite(led, 0);</a:t>
            </a:r>
          </a:p>
          <a:p>
            <a:r>
              <a:rPr lang="bs-Latn-BA" sz="1400" dirty="0"/>
              <a:t>      delay(100);</a:t>
            </a:r>
          </a:p>
          <a:p>
            <a:r>
              <a:rPr lang="bs-Latn-BA" sz="1400" dirty="0"/>
              <a:t>      }</a:t>
            </a:r>
          </a:p>
          <a:p>
            <a:r>
              <a:rPr lang="bs-Latn-BA" sz="1400" dirty="0"/>
              <a:t>    else{</a:t>
            </a:r>
          </a:p>
          <a:p>
            <a:r>
              <a:rPr lang="bs-Latn-BA" sz="1400" dirty="0"/>
              <a:t>      analogWrite(led, 254);</a:t>
            </a:r>
          </a:p>
          <a:p>
            <a:r>
              <a:rPr lang="bs-Latn-BA" sz="1400" dirty="0"/>
              <a:t>      delay(1000);</a:t>
            </a:r>
          </a:p>
          <a:p>
            <a:r>
              <a:rPr lang="bs-Latn-BA" sz="1400" dirty="0"/>
              <a:t>      analogWrite(led, 0);</a:t>
            </a:r>
          </a:p>
          <a:p>
            <a:r>
              <a:rPr lang="bs-Latn-BA" sz="1400" dirty="0"/>
              <a:t>      delay(1000);</a:t>
            </a:r>
          </a:p>
          <a:p>
            <a:r>
              <a:rPr lang="bs-Latn-BA" sz="1400" dirty="0"/>
              <a:t>      }</a:t>
            </a:r>
          </a:p>
          <a:p>
            <a:r>
              <a:rPr lang="bs-Latn-BA" sz="1400" dirty="0"/>
              <a:t>  }else{</a:t>
            </a:r>
          </a:p>
          <a:p>
            <a:r>
              <a:rPr lang="bs-Latn-BA" sz="1400" dirty="0"/>
              <a:t>    analogWrite(led, 0);</a:t>
            </a:r>
          </a:p>
          <a:p>
            <a:r>
              <a:rPr lang="bs-Latn-BA" sz="1400" dirty="0"/>
              <a:t>  }</a:t>
            </a:r>
          </a:p>
          <a:p>
            <a:r>
              <a:rPr lang="bs-Latn-BA" sz="1400" dirty="0"/>
              <a:t>}</a:t>
            </a: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0E26B22F-14D2-4420-93BA-D2E837C6F1E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29584" y="1719558"/>
            <a:ext cx="4881367" cy="4499406"/>
          </a:xfrm>
          <a:prstGeom prst="bentConnector3">
            <a:avLst>
              <a:gd name="adj1" fmla="val -496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891C7D2-0B0B-4DB4-AFBA-6653640BB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sz="3200" dirty="0"/>
              <a:t>Software</a:t>
            </a:r>
            <a:endParaRPr lang="bs-Latn-BA" dirty="0"/>
          </a:p>
        </p:txBody>
      </p:sp>
      <p:grpSp>
        <p:nvGrpSpPr>
          <p:cNvPr id="9" name="Group 8" descr="Small circle with number 2 inside  indicating step 2">
            <a:extLst>
              <a:ext uri="{FF2B5EF4-FFF2-40B4-BE49-F238E27FC236}">
                <a16:creationId xmlns:a16="http://schemas.microsoft.com/office/drawing/2014/main" id="{30C05F10-4AFB-4387-892B-247100C9084C}"/>
              </a:ext>
            </a:extLst>
          </p:cNvPr>
          <p:cNvGrpSpPr/>
          <p:nvPr/>
        </p:nvGrpSpPr>
        <p:grpSpPr bwMode="blackWhite">
          <a:xfrm>
            <a:off x="521207" y="1431950"/>
            <a:ext cx="558179" cy="409838"/>
            <a:chOff x="6953426" y="711274"/>
            <a:chExt cx="558179" cy="409838"/>
          </a:xfrm>
        </p:grpSpPr>
        <p:sp>
          <p:nvSpPr>
            <p:cNvPr id="10" name="Oval 9" descr="Small circle">
              <a:extLst>
                <a:ext uri="{FF2B5EF4-FFF2-40B4-BE49-F238E27FC236}">
                  <a16:creationId xmlns:a16="http://schemas.microsoft.com/office/drawing/2014/main" id="{06FB9CFD-8C6C-4944-8302-74366C8C30B1}"/>
                </a:ext>
              </a:extLst>
            </p:cNvPr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 descr="Number 2">
              <a:extLst>
                <a:ext uri="{FF2B5EF4-FFF2-40B4-BE49-F238E27FC236}">
                  <a16:creationId xmlns:a16="http://schemas.microsoft.com/office/drawing/2014/main" id="{F41B72F8-82DC-46F1-83D0-C2CA790E3A43}"/>
                </a:ext>
              </a:extLst>
            </p:cNvPr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12" name="Content Placeholder 17">
            <a:extLst>
              <a:ext uri="{FF2B5EF4-FFF2-40B4-BE49-F238E27FC236}">
                <a16:creationId xmlns:a16="http://schemas.microsoft.com/office/drawing/2014/main" id="{C2BA537E-6EA8-4D0E-B050-FBB0C3D7D4A0}"/>
              </a:ext>
            </a:extLst>
          </p:cNvPr>
          <p:cNvSpPr txBox="1">
            <a:spLocks/>
          </p:cNvSpPr>
          <p:nvPr/>
        </p:nvSpPr>
        <p:spPr>
          <a:xfrm>
            <a:off x="1079386" y="1537180"/>
            <a:ext cx="2119824" cy="560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2000"/>
              </a:spcAft>
              <a:buNone/>
              <a:defRPr/>
            </a:pPr>
            <a:r>
              <a:rPr lang="bs-Latn-BA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Python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4CCCC-45A9-4D0E-8655-BA94DD7E445A}"/>
              </a:ext>
            </a:extLst>
          </p:cNvPr>
          <p:cNvSpPr/>
          <p:nvPr/>
        </p:nvSpPr>
        <p:spPr>
          <a:xfrm>
            <a:off x="673409" y="2080421"/>
            <a:ext cx="484656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s-Latn-BA" sz="1400" dirty="0"/>
              <a:t>import serial</a:t>
            </a:r>
          </a:p>
          <a:p>
            <a:r>
              <a:rPr lang="bs-Latn-BA" sz="1400" dirty="0"/>
              <a:t>from tkinter import *</a:t>
            </a:r>
          </a:p>
          <a:p>
            <a:endParaRPr lang="bs-Latn-BA" sz="1400" dirty="0"/>
          </a:p>
          <a:p>
            <a:r>
              <a:rPr lang="bs-Latn-BA" sz="1400" dirty="0"/>
              <a:t>def turn_on():</a:t>
            </a:r>
          </a:p>
          <a:p>
            <a:r>
              <a:rPr lang="bs-Latn-BA" sz="1400" dirty="0"/>
              <a:t>    arduinoData.write(b'1')</a:t>
            </a:r>
          </a:p>
          <a:p>
            <a:r>
              <a:rPr lang="bs-Latn-BA" sz="1400" dirty="0"/>
              <a:t>    lbl_change(1)</a:t>
            </a:r>
          </a:p>
          <a:p>
            <a:r>
              <a:rPr lang="bs-Latn-BA" sz="1400" dirty="0"/>
              <a:t>def turn_off():</a:t>
            </a:r>
          </a:p>
          <a:p>
            <a:r>
              <a:rPr lang="bs-Latn-BA" sz="1400" dirty="0"/>
              <a:t>    arduinoData.write(b'0')</a:t>
            </a:r>
          </a:p>
          <a:p>
            <a:r>
              <a:rPr lang="bs-Latn-BA" sz="1400" dirty="0"/>
              <a:t>    lbl_change(None)</a:t>
            </a:r>
          </a:p>
          <a:p>
            <a:r>
              <a:rPr lang="bs-Latn-BA" sz="1400" dirty="0"/>
              <a:t>def option_1():</a:t>
            </a:r>
          </a:p>
          <a:p>
            <a:r>
              <a:rPr lang="bs-Latn-BA" sz="1400" dirty="0"/>
              <a:t>    arduinoData.write(b'a')</a:t>
            </a:r>
          </a:p>
          <a:p>
            <a:r>
              <a:rPr lang="bs-Latn-BA" sz="1400" dirty="0"/>
              <a:t>    lbl_change(1)</a:t>
            </a:r>
          </a:p>
          <a:p>
            <a:r>
              <a:rPr lang="bs-Latn-BA" sz="1400" dirty="0"/>
              <a:t>def option_2():</a:t>
            </a:r>
          </a:p>
          <a:p>
            <a:r>
              <a:rPr lang="bs-Latn-BA" sz="1400" dirty="0"/>
              <a:t>    arduinoData.write(b'b')</a:t>
            </a:r>
          </a:p>
          <a:p>
            <a:r>
              <a:rPr lang="bs-Latn-BA" sz="1400" dirty="0"/>
              <a:t>    lbl_change(2)</a:t>
            </a:r>
          </a:p>
          <a:p>
            <a:r>
              <a:rPr lang="bs-Latn-BA" sz="1400" dirty="0"/>
              <a:t>def option_3():</a:t>
            </a:r>
          </a:p>
          <a:p>
            <a:r>
              <a:rPr lang="bs-Latn-BA" sz="1400" dirty="0"/>
              <a:t>    arduinoData.write(b'c')</a:t>
            </a:r>
          </a:p>
          <a:p>
            <a:r>
              <a:rPr lang="bs-Latn-BA" sz="1400" dirty="0"/>
              <a:t>    lbl_change(3)</a:t>
            </a:r>
          </a:p>
          <a:p>
            <a:r>
              <a:rPr lang="bs-Latn-BA" sz="1400" dirty="0"/>
              <a:t>def lbl_change(opt):</a:t>
            </a:r>
          </a:p>
          <a:p>
            <a:r>
              <a:rPr lang="bs-Latn-BA" sz="1400" dirty="0"/>
              <a:t>    lbl_opt_num.config(text="Active option: " + str(opt))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E024B4-11C0-4A64-BFB1-F68715494A24}"/>
              </a:ext>
            </a:extLst>
          </p:cNvPr>
          <p:cNvSpPr/>
          <p:nvPr/>
        </p:nvSpPr>
        <p:spPr>
          <a:xfrm>
            <a:off x="5812167" y="1194045"/>
            <a:ext cx="484656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s-Latn-BA" sz="1200" dirty="0"/>
              <a:t>arduinoData = serial.Serial('COM7', 9600)</a:t>
            </a:r>
          </a:p>
          <a:p>
            <a:endParaRPr lang="bs-Latn-BA" sz="1200" dirty="0"/>
          </a:p>
          <a:p>
            <a:r>
              <a:rPr lang="bs-Latn-BA" sz="1200" dirty="0"/>
              <a:t>window = Tk()</a:t>
            </a:r>
          </a:p>
          <a:p>
            <a:r>
              <a:rPr lang="bs-Latn-BA" sz="1200" dirty="0"/>
              <a:t>window.geometry('350x200')</a:t>
            </a:r>
          </a:p>
          <a:p>
            <a:r>
              <a:rPr lang="bs-Latn-BA" sz="1200" dirty="0"/>
              <a:t>window.title("Project")</a:t>
            </a:r>
          </a:p>
          <a:p>
            <a:endParaRPr lang="bs-Latn-BA" sz="1200" dirty="0"/>
          </a:p>
          <a:p>
            <a:r>
              <a:rPr lang="bs-Latn-BA" sz="1200" dirty="0"/>
              <a:t>btn_on = Button(window, text="ON", bg="green", fg="white", font=("Arial Bold", 15), command=turn_on)</a:t>
            </a:r>
          </a:p>
          <a:p>
            <a:r>
              <a:rPr lang="bs-Latn-BA" sz="1200" dirty="0"/>
              <a:t>btn_off = Button(window, text="OFF", bg="red", fg="white", font=("Arial Bold", 15), command=turn_off)</a:t>
            </a:r>
          </a:p>
          <a:p>
            <a:r>
              <a:rPr lang="bs-Latn-BA" sz="1200" dirty="0"/>
              <a:t>btn_o1 = Button(window, text="Potentiometer(1)", bg="orange", fg="black", font=("Arial Bold", 10), command=option_1)</a:t>
            </a:r>
          </a:p>
          <a:p>
            <a:r>
              <a:rPr lang="bs-Latn-BA" sz="1200" dirty="0"/>
              <a:t>btn_o2 = Button(window, text="Blink Fast(2)", bg="orange", fg="black", font=("Arial Bold", 10), command=option_2)</a:t>
            </a:r>
          </a:p>
          <a:p>
            <a:r>
              <a:rPr lang="bs-Latn-BA" sz="1200" dirty="0"/>
              <a:t>btn_o3 = Button(window, text="Blink Slow(3)", bg="orange", fg="black", font=("Arial Bold", 10), command=option_3)</a:t>
            </a:r>
          </a:p>
          <a:p>
            <a:r>
              <a:rPr lang="bs-Latn-BA" sz="1200" dirty="0"/>
              <a:t>lbl_opt = Label(window, text="Choose Option", font=("Arial Bold", 12))</a:t>
            </a:r>
          </a:p>
          <a:p>
            <a:r>
              <a:rPr lang="bs-Latn-BA" sz="1200" dirty="0"/>
              <a:t>lbl_opt_num = Label(window, text="Active option: None", font=("Arial Bold", 12))</a:t>
            </a:r>
          </a:p>
          <a:p>
            <a:endParaRPr lang="bs-Latn-BA" sz="1200" dirty="0"/>
          </a:p>
          <a:p>
            <a:r>
              <a:rPr lang="bs-Latn-BA" sz="1200" dirty="0"/>
              <a:t>btn_on.place(x=100, y=50)</a:t>
            </a:r>
          </a:p>
          <a:p>
            <a:r>
              <a:rPr lang="bs-Latn-BA" sz="1200" dirty="0"/>
              <a:t>btn_off.place(x=200, y=50)</a:t>
            </a:r>
          </a:p>
          <a:p>
            <a:r>
              <a:rPr lang="bs-Latn-BA" sz="1200" dirty="0"/>
              <a:t>btn_o1.place(x=20, y=130)</a:t>
            </a:r>
          </a:p>
          <a:p>
            <a:r>
              <a:rPr lang="bs-Latn-BA" sz="1200" dirty="0"/>
              <a:t>btn_o2.place(x=140, y=130)</a:t>
            </a:r>
          </a:p>
          <a:p>
            <a:r>
              <a:rPr lang="bs-Latn-BA" sz="1200" dirty="0"/>
              <a:t>btn_o3.place(x=232, y=130)</a:t>
            </a:r>
          </a:p>
          <a:p>
            <a:r>
              <a:rPr lang="bs-Latn-BA" sz="1200" dirty="0"/>
              <a:t>lbl_opt.place(x=110, y=100)</a:t>
            </a:r>
          </a:p>
          <a:p>
            <a:r>
              <a:rPr lang="bs-Latn-BA" sz="1200" dirty="0"/>
              <a:t>lbl_opt_num.place(x=110, y=160)</a:t>
            </a:r>
          </a:p>
          <a:p>
            <a:endParaRPr lang="bs-Latn-BA" sz="1200" dirty="0"/>
          </a:p>
          <a:p>
            <a:r>
              <a:rPr lang="bs-Latn-BA" sz="1200" dirty="0"/>
              <a:t>window.mainloop()</a:t>
            </a:r>
          </a:p>
        </p:txBody>
      </p: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F53DB20D-DE86-4E1E-B1E2-A246DD39933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92374" y="1743220"/>
            <a:ext cx="4848721" cy="4628095"/>
          </a:xfrm>
          <a:prstGeom prst="bentConnector3">
            <a:avLst>
              <a:gd name="adj1" fmla="val -43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80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A1FDC-62B1-4600-AAAA-407458A0F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sz="3200" dirty="0"/>
              <a:t>VIDEO</a:t>
            </a:r>
            <a:endParaRPr lang="bs-Latn-BA" dirty="0"/>
          </a:p>
        </p:txBody>
      </p:sp>
      <p:pic>
        <p:nvPicPr>
          <p:cNvPr id="4" name="0-02-0a-f6d50f66ee8f0e8294f1cf4ff5ff885bf6c77cdd929aeea84cc43534dc2bfa7e_743da97f">
            <a:hlinkClick r:id="" action="ppaction://media"/>
            <a:extLst>
              <a:ext uri="{FF2B5EF4-FFF2-40B4-BE49-F238E27FC236}">
                <a16:creationId xmlns:a16="http://schemas.microsoft.com/office/drawing/2014/main" id="{D8FBA5E4-A228-4C44-AAEB-EF5921C0F32E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46273" y="240632"/>
            <a:ext cx="3723260" cy="6617368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ACA239-D9A0-4ACC-BB41-C4483A1744B2}"/>
              </a:ext>
            </a:extLst>
          </p:cNvPr>
          <p:cNvSpPr/>
          <p:nvPr/>
        </p:nvSpPr>
        <p:spPr>
          <a:xfrm>
            <a:off x="552460" y="1262274"/>
            <a:ext cx="484656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s-Latn-BA" sz="2000" dirty="0"/>
              <a:t>Here is a video that shows that </a:t>
            </a:r>
          </a:p>
          <a:p>
            <a:r>
              <a:rPr lang="bs-Latn-BA" sz="2000" dirty="0"/>
              <a:t>all features work fine.</a:t>
            </a:r>
          </a:p>
        </p:txBody>
      </p:sp>
    </p:spTree>
    <p:extLst>
      <p:ext uri="{BB962C8B-B14F-4D97-AF65-F5344CB8AC3E}">
        <p14:creationId xmlns:p14="http://schemas.microsoft.com/office/powerpoint/2010/main" val="3177887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s-Latn-BA" dirty="0">
                <a:latin typeface="Segoe UI Light" panose="020B0502040204020203" pitchFamily="34" charset="0"/>
                <a:cs typeface="Segoe UI Light" panose="020B0502040204020203" pitchFamily="34" charset="0"/>
              </a:rPr>
              <a:t>Thank You For Your Attention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elcome to PowerPoint_Win32_new.potx" id="{95F22252-1276-4CE0-B5B2-7173AC23E7C1}" vid="{5251F4FC-9BFF-4FAA-9D53-CA332557379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Welcome to PowerPoint</Template>
  <TotalTime>258</TotalTime>
  <Words>795</Words>
  <Application>Microsoft Office PowerPoint</Application>
  <PresentationFormat>Widescreen</PresentationFormat>
  <Paragraphs>115</Paragraphs>
  <Slides>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Segoe UI</vt:lpstr>
      <vt:lpstr>Segoe UI Light</vt:lpstr>
      <vt:lpstr>Segoe UI Semibold</vt:lpstr>
      <vt:lpstr>WelcomeDoc</vt:lpstr>
      <vt:lpstr>GUI Controlled LED</vt:lpstr>
      <vt:lpstr>Hardware</vt:lpstr>
      <vt:lpstr>Software</vt:lpstr>
      <vt:lpstr>Software</vt:lpstr>
      <vt:lpstr>VIDEO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 Controlled LED</dc:title>
  <dc:creator>User</dc:creator>
  <cp:keywords/>
  <cp:lastModifiedBy> </cp:lastModifiedBy>
  <cp:revision>7</cp:revision>
  <dcterms:created xsi:type="dcterms:W3CDTF">2020-05-29T15:56:47Z</dcterms:created>
  <dcterms:modified xsi:type="dcterms:W3CDTF">2020-05-29T20:15:12Z</dcterms:modified>
  <cp:version/>
</cp:coreProperties>
</file>